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275" r:id="rId3"/>
    <p:sldId id="278" r:id="rId4"/>
    <p:sldId id="280" r:id="rId5"/>
    <p:sldId id="281" r:id="rId6"/>
    <p:sldId id="282" r:id="rId7"/>
    <p:sldId id="277" r:id="rId8"/>
    <p:sldId id="283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33"/>
    <a:srgbClr val="00CC99"/>
    <a:srgbClr val="99FFCC"/>
    <a:srgbClr val="CCFF99"/>
    <a:srgbClr val="CCECFF"/>
    <a:srgbClr val="CCFFCC"/>
    <a:srgbClr val="00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7" autoAdjust="0"/>
    <p:restoredTop sz="94713" autoAdjust="0"/>
  </p:normalViewPr>
  <p:slideViewPr>
    <p:cSldViewPr>
      <p:cViewPr varScale="1">
        <p:scale>
          <a:sx n="102" d="100"/>
          <a:sy n="102" d="100"/>
        </p:scale>
        <p:origin x="-1572" y="-10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13B3F-2471-4A25-9E4E-31AF1EB08F6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EA43C-1391-4FE6-9A10-D53115A92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87AAD6-D132-4697-946F-8432A03239EC}" type="datetimeFigureOut">
              <a:rPr lang="ru-RU"/>
              <a:pPr>
                <a:defRPr/>
              </a:pPr>
              <a:t>11.05.2017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9D419C-EC62-40C9-BFA4-DF671593B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D419C-EC62-40C9-BFA4-DF671593BD2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D419C-EC62-40C9-BFA4-DF671593BD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D419C-EC62-40C9-BFA4-DF671593BD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D419C-EC62-40C9-BFA4-DF671593BD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D419C-EC62-40C9-BFA4-DF671593BD2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E697-8C4A-4115-ACD5-1F398524F2A1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E2508-3200-4D2D-B6B2-16AF59BA9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C196-10BE-4809-BBF3-8C57FE20F3AC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0818-4BA1-4A59-B962-C4DEEFD00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56B5-A17E-439D-8DA6-F15284004781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72462-62E0-471E-85D5-28B51722E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F9056-2970-4BD4-867D-C2E6FB06EF7E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6CF7-9C6F-4FE1-A43B-2889638CA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A334-3673-44EE-8400-29662492C1E1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D574-812A-47B5-9CA1-F0BB79E4F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99E0C-C11E-495C-9AA2-4FE33F04639A}" type="datetime1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D8949-A5A8-4234-B39F-C8D2B4CD8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45FD-2DB5-4799-8E91-23A5C2CF6E04}" type="datetime1">
              <a:rPr lang="ru-RU" smtClean="0"/>
              <a:t>11.05.2017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72D7-A600-453D-8953-73860BB9D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267AB-7BCF-44A5-8D0B-E8B2BCBF2213}" type="datetime1">
              <a:rPr lang="ru-RU" smtClean="0"/>
              <a:t>11.05.2017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9813-FC23-47ED-A2A0-A86AE26D6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7F706-E516-4705-8455-3E8449FA32E8}" type="datetime1">
              <a:rPr lang="ru-RU" smtClean="0"/>
              <a:t>11.05.2017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A4CF-139C-4D76-BBAA-470871CA9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55CDC-6296-4488-B5EE-88A9ACC1A676}" type="datetime1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339F-5330-4612-870E-20C2A1F95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1C89-8FA7-4D6D-A06A-A4312BCDCAF6}" type="datetime1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212A6-2F11-40CD-8ED6-D6190B7A1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7B34CE-A326-400E-9794-BD68A07E0FE1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36FF17-1C24-4274-BB67-D76D0AC4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8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9" name="Picture 74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563938" y="6092825"/>
            <a:ext cx="1944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12.05.</a:t>
            </a:r>
            <a:r>
              <a:rPr lang="ru-RU" sz="1400" b="1" dirty="0" smtClean="0">
                <a:solidFill>
                  <a:srgbClr val="002060"/>
                </a:solidFill>
              </a:rPr>
              <a:t>2017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9552" y="4077072"/>
            <a:ext cx="43204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организации обязательного медицинского страхования</a:t>
            </a:r>
            <a:endParaRPr lang="en-US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Качер Ольга Вениаминовна</a:t>
            </a:r>
            <a:endParaRPr lang="en-US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8-495-223-71-24 доб. 10-22</a:t>
            </a:r>
            <a:endParaRPr lang="en-US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kacher@mofoms.ru</a:t>
            </a:r>
            <a:endParaRPr lang="ru-RU" sz="1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51520" y="2204864"/>
            <a:ext cx="8892480" cy="86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О реализации в Московской области проекта</a:t>
            </a:r>
          </a:p>
          <a:p>
            <a:pPr algn="ctr">
              <a:spcAft>
                <a:spcPts val="3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«Бережливая поликлиника»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188913"/>
            <a:ext cx="576263" cy="647700"/>
            <a:chOff x="158" y="119"/>
            <a:chExt cx="363" cy="408"/>
          </a:xfrm>
        </p:grpSpPr>
        <p:sp>
          <p:nvSpPr>
            <p:cNvPr id="143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14357" name="Picture 9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900113" y="260350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692150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188913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1907704" y="836712"/>
            <a:ext cx="5472608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Что делает СМО?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5536" y="1556792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Соглашение ТФОМС МО –СМО о реализации «Дорожной карты»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2132856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 ответственных сотрудников СМО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2708920"/>
            <a:ext cx="856895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Соглашение СМО – </a:t>
            </a:r>
            <a:r>
              <a:rPr lang="ru-RU" dirty="0" err="1" smtClean="0"/>
              <a:t>медорганизации</a:t>
            </a:r>
            <a:r>
              <a:rPr lang="ru-RU" dirty="0" smtClean="0"/>
              <a:t> (совместная разработка маршрутизации пациентов при прохождении диспансеризации, оптимизация потоков внутри поликлиники и между поликлиниками, и </a:t>
            </a:r>
            <a:r>
              <a:rPr lang="ru-RU" dirty="0" err="1" smtClean="0"/>
              <a:t>тд</a:t>
            </a:r>
            <a:r>
              <a:rPr lang="ru-RU" dirty="0" smtClean="0"/>
              <a:t>)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536" y="3573016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План-график работы СМО в </a:t>
            </a:r>
            <a:r>
              <a:rPr lang="ru-RU" dirty="0" err="1" smtClean="0"/>
              <a:t>медорганизации</a:t>
            </a:r>
            <a:endParaRPr lang="ru-RU" dirty="0" smtClean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5536" y="4149080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работы страховых представителей (в том числе размещение подготовка и размещение информационных материалов)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4725144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результатов социологических опросов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5536" y="5301208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Рабочие совещания в </a:t>
            </a:r>
            <a:r>
              <a:rPr lang="ru-RU" dirty="0" err="1" smtClean="0"/>
              <a:t>медорганизациях</a:t>
            </a:r>
            <a:endParaRPr lang="ru-RU" dirty="0" smtClean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5536" y="5877272"/>
            <a:ext cx="8568952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Влияния на управленческие решения по результатам реализации проекта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188913"/>
            <a:ext cx="576263" cy="647700"/>
            <a:chOff x="158" y="119"/>
            <a:chExt cx="363" cy="408"/>
          </a:xfrm>
        </p:grpSpPr>
        <p:sp>
          <p:nvSpPr>
            <p:cNvPr id="143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14357" name="Picture 9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900113" y="260350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/>
              <a:t>Территориальный </a:t>
            </a:r>
            <a:r>
              <a:rPr lang="ru-RU" sz="1400" b="1" dirty="0"/>
              <a:t>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692150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188913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395536" y="836712"/>
            <a:ext cx="8640960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Обязательное условие реализации проекта - взаимодействие между органом управления здравоохранением субъекта Российской Федерации, ТФОМС МО, СМО и медицинскими организациями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47864" y="2060848"/>
            <a:ext cx="2448272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Куратор проекта от Министерства здравоохранения Московской области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72200" y="2348880"/>
            <a:ext cx="2304256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Главный врач МО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88224" y="3501008"/>
            <a:ext cx="244827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Лидер от МО: Название проблемы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32040" y="4797152"/>
            <a:ext cx="244827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Лидер от МО: Название проблемы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91680" y="4797152"/>
            <a:ext cx="244827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Лидер от МО: Название проблемы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3501008"/>
            <a:ext cx="2448272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Лидер от МО: Название проблемы</a:t>
            </a:r>
            <a:endParaRPr lang="ru-RU" sz="1400" dirty="0"/>
          </a:p>
        </p:txBody>
      </p:sp>
      <p:sp>
        <p:nvSpPr>
          <p:cNvPr id="23" name="Блок-схема: память с посл. доступом 22"/>
          <p:cNvSpPr/>
          <p:nvPr/>
        </p:nvSpPr>
        <p:spPr>
          <a:xfrm>
            <a:off x="3131840" y="3140968"/>
            <a:ext cx="1368152" cy="720080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ТФОМС МО</a:t>
            </a:r>
            <a:endParaRPr lang="ru-RU" sz="1400" b="1" dirty="0"/>
          </a:p>
        </p:txBody>
      </p:sp>
      <p:sp>
        <p:nvSpPr>
          <p:cNvPr id="25" name="Блок-схема: память с посл. доступом 24"/>
          <p:cNvSpPr/>
          <p:nvPr/>
        </p:nvSpPr>
        <p:spPr>
          <a:xfrm rot="10800000">
            <a:off x="4572000" y="3212976"/>
            <a:ext cx="1368152" cy="720080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76056" y="3356992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lt1"/>
                </a:solidFill>
                <a:latin typeface="+mn-lt"/>
                <a:cs typeface="+mn-cs"/>
              </a:rPr>
              <a:t>СМО</a:t>
            </a:r>
          </a:p>
        </p:txBody>
      </p:sp>
      <p:sp>
        <p:nvSpPr>
          <p:cNvPr id="27" name="Двойная стрелка влево/вправо 26"/>
          <p:cNvSpPr/>
          <p:nvPr/>
        </p:nvSpPr>
        <p:spPr>
          <a:xfrm rot="19673067">
            <a:off x="2771515" y="2471847"/>
            <a:ext cx="504056" cy="144016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1468204">
            <a:off x="5875334" y="2374798"/>
            <a:ext cx="504056" cy="144016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 rot="2448761">
            <a:off x="1677463" y="4512318"/>
            <a:ext cx="504056" cy="144016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лево/вправо 30"/>
          <p:cNvSpPr/>
          <p:nvPr/>
        </p:nvSpPr>
        <p:spPr>
          <a:xfrm rot="19673067">
            <a:off x="6443923" y="4488069"/>
            <a:ext cx="504056" cy="144016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лево/вправо 31"/>
          <p:cNvSpPr/>
          <p:nvPr/>
        </p:nvSpPr>
        <p:spPr>
          <a:xfrm>
            <a:off x="4291156" y="5039094"/>
            <a:ext cx="504056" cy="144016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5400000">
            <a:off x="7344308" y="3176972"/>
            <a:ext cx="432048" cy="216024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39552" y="566124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115616" y="2348880"/>
            <a:ext cx="1584176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Консультанты от «</a:t>
            </a:r>
            <a:r>
              <a:rPr lang="ru-RU" sz="1400" dirty="0" err="1" smtClean="0"/>
              <a:t>Росатома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sp>
        <p:nvSpPr>
          <p:cNvPr id="37" name="Двойная стрелка влево/вправо 36"/>
          <p:cNvSpPr/>
          <p:nvPr/>
        </p:nvSpPr>
        <p:spPr>
          <a:xfrm rot="5400000">
            <a:off x="1583668" y="3176972"/>
            <a:ext cx="432048" cy="216024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5949280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«Дорожная карта», подготовленная ТФОМС МО, интегрируется в план реализации мероприятий проекта («Дорожную карту») Московской области</a:t>
            </a: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188913"/>
            <a:ext cx="576263" cy="647700"/>
            <a:chOff x="158" y="119"/>
            <a:chExt cx="363" cy="408"/>
          </a:xfrm>
        </p:grpSpPr>
        <p:sp>
          <p:nvSpPr>
            <p:cNvPr id="143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14357" name="Picture 9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900113" y="260350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692150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188913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1" name="TextBox 10"/>
          <p:cNvSpPr txBox="1"/>
          <p:nvPr/>
        </p:nvSpPr>
        <p:spPr>
          <a:xfrm>
            <a:off x="395536" y="836712"/>
            <a:ext cx="864096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Задачи, которые должны быть решены при реализации проекта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1628800"/>
            <a:ext cx="856895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Применение инструментов бережливого производства ориентировано, в первую очередь, на повышение качества работы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2780928"/>
            <a:ext cx="864096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dirty="0" smtClean="0"/>
              <a:t>Оценка качества должна проводиться на всех уровнях с представлением информации для всего коллектива </a:t>
            </a:r>
          </a:p>
          <a:p>
            <a:pPr algn="ctr"/>
            <a:endParaRPr lang="ru-RU" dirty="0" smtClean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3717032"/>
            <a:ext cx="864096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Необходимо научить персонал в короткий срок выявлять производственные ошибки и так же быстро их исправлять, обеспечить тесную взаимосвязь и взаимопомощь в коллективе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4869160"/>
            <a:ext cx="864096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Обеспечить для пациентов доступную, качественную первичную медицинскую помощь 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2"/>
          <p:cNvSpPr txBox="1">
            <a:spLocks noChangeArrowheads="1"/>
          </p:cNvSpPr>
          <p:nvPr/>
        </p:nvSpPr>
        <p:spPr bwMode="auto">
          <a:xfrm>
            <a:off x="467544" y="2132856"/>
            <a:ext cx="8208912" cy="346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</a:rPr>
              <a:t>	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</a:rPr>
              <a:t>БЛАГОДАРЮ ЗА ВНИМАНИЕ !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</a:rPr>
              <a:t>	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188913"/>
            <a:ext cx="576263" cy="647700"/>
            <a:chOff x="158" y="119"/>
            <a:chExt cx="363" cy="408"/>
          </a:xfrm>
        </p:grpSpPr>
        <p:sp>
          <p:nvSpPr>
            <p:cNvPr id="143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14357" name="Picture 9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900113" y="260350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692150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188913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3" name="Прямоугольник 22"/>
          <p:cNvSpPr/>
          <p:nvPr/>
        </p:nvSpPr>
        <p:spPr>
          <a:xfrm>
            <a:off x="611560" y="764704"/>
            <a:ext cx="8280920" cy="10054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lnSpc>
                <a:spcPts val="2638"/>
              </a:lnSpc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ПРОЕКТ«БЕРЕЖЛИВАЯ ПОЛИКЛИНИКА» </a:t>
            </a:r>
          </a:p>
          <a:p>
            <a:pPr algn="ctr" eaLnBrk="0" hangingPunct="0">
              <a:spcBef>
                <a:spcPts val="163"/>
              </a:spcBef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разработан МЗ РФ совместно с Управлением внутренней политики Президента Российской Федерации и экспертами ГК «Росатом»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198884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 eaLnBrk="0" hangingPunct="0">
              <a:lnSpc>
                <a:spcPct val="125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доступности и качества медицинской помощи населению за счет оптимизации процессов и устранения потерь</a:t>
            </a:r>
          </a:p>
          <a:p>
            <a:pPr marL="0" lvl="2" algn="just" eaLnBrk="0" hangingPunct="0">
              <a:lnSpc>
                <a:spcPct val="125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НАПРАВЛЕНИЯ И ПИЛОТНЫЕ ПРОЕКТЫ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Перераспределение нагрузки между врачами и средним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медицинским персоналом</a:t>
            </a:r>
          </a:p>
          <a:p>
            <a:pPr algn="just" eaLnBrk="0" hangingPunct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Оптимизация внутренней логистики поликлиник, разделение потоков пациентов</a:t>
            </a:r>
          </a:p>
          <a:p>
            <a:pPr algn="just" eaLnBrk="0" hangingPunct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на электронный документооборот, сокращение бумажной документации</a:t>
            </a:r>
          </a:p>
          <a:p>
            <a:pPr algn="just" eaLnBrk="0" hangingPunct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Открытая регистратура и новый облик поликлиники</a:t>
            </a:r>
          </a:p>
          <a:p>
            <a:pPr algn="just" eaLnBrk="0" hangingPunct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профосмотров и диспансеризации на принципах непрерывного потока пациентов с соблюдением нормативов времени приема 1 пациента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8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9" name="Picture 74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2267744" y="836712"/>
            <a:ext cx="4824536" cy="4143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" eaLnBrk="0" fontAlgn="base" hangingPunct="0">
              <a:lnSpc>
                <a:spcPts val="3263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i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Какие потери имеются в поликлинике?</a:t>
            </a:r>
          </a:p>
          <a:p>
            <a:pPr algn="just" eaLnBrk="0" fontAlgn="base" hangingPunct="0">
              <a:lnSpc>
                <a:spcPts val="32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701000"/>
                </a:solidFill>
                <a:latin typeface="Calibri"/>
              </a:rPr>
              <a:t> </a:t>
            </a:r>
            <a:endParaRPr lang="ru-RU" sz="1200" dirty="0">
              <a:solidFill>
                <a:srgbClr val="701000"/>
              </a:solidFill>
              <a:latin typeface="Calibri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83568" y="1556792"/>
            <a:ext cx="7992888" cy="4536504"/>
            <a:chOff x="2907" y="1146"/>
            <a:chExt cx="2596" cy="272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907" y="1146"/>
              <a:ext cx="2596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9538" indent="6350" algn="ctr" eaLnBrk="0" fontAlgn="base" hangingPunct="0">
                <a:lnSpc>
                  <a:spcPts val="2063"/>
                </a:lnSpc>
                <a:spcBef>
                  <a:spcPts val="338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Потери на поиск приспособлений. Рабочие места не стандартизированы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907" y="1554"/>
              <a:ext cx="2596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3188" indent="-11113" algn="ctr" eaLnBrk="0" fontAlgn="base" hangingPunct="0">
                <a:lnSpc>
                  <a:spcPts val="2013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Лишние походы пациентов и лишние движения медперсонала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907" y="2008"/>
              <a:ext cx="2596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3188" indent="-3175" algn="ctr" eaLnBrk="0" fontAlgn="base" hangingPunct="0">
                <a:lnSpc>
                  <a:spcPts val="2063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Очередь пациентов перед регистратурой или кабинетом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2907" y="2465"/>
              <a:ext cx="2596" cy="4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0013" indent="6350" algn="ctr" eaLnBrk="0" fontAlgn="base" hangingPunct="0">
                <a:lnSpc>
                  <a:spcPts val="2038"/>
                </a:lnSpc>
                <a:spcBef>
                  <a:spcPts val="338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Пересечение потоков больных и здоровых пациентов, </a:t>
              </a:r>
            </a:p>
            <a:p>
              <a:pPr marL="100013" indent="6350" algn="ctr" eaLnBrk="0" fontAlgn="base" hangingPunct="0">
                <a:lnSpc>
                  <a:spcPts val="2038"/>
                </a:lnSpc>
                <a:spcBef>
                  <a:spcPts val="338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платных и бесплатных услуг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2907" y="2919"/>
              <a:ext cx="2596" cy="3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6363" indent="6350" algn="ctr" eaLnBrk="0" fontAlgn="base" hangingPunct="0">
                <a:lnSpc>
                  <a:spcPts val="2038"/>
                </a:lnSpc>
                <a:spcBef>
                  <a:spcPts val="338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По времени в талоне к врачу никто не попадает - живая очередь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2907" y="3309"/>
              <a:ext cx="2596" cy="2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9538" algn="ctr" eaLnBrk="0" fontAlgn="base" hangingPunct="0">
                <a:spcBef>
                  <a:spcPts val="550"/>
                </a:spcBef>
                <a:spcAft>
                  <a:spcPct val="0"/>
                </a:spcAft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Необоснованное назначение анализов.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2907" y="3631"/>
              <a:ext cx="2596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109538" algn="ctr" eaLnBrk="0" fontAlgn="base" hangingPunct="0">
                <a:spcBef>
                  <a:spcPts val="525"/>
                </a:spcBef>
                <a:spcAft>
                  <a:spcPct val="0"/>
                </a:spcAft>
              </a:pPr>
              <a:r>
                <a:rPr lang="ru-RU">
                  <a:latin typeface="Times New Roman" pitchFamily="18" charset="0"/>
                  <a:cs typeface="Times New Roman" pitchFamily="18" charset="0"/>
                </a:rPr>
                <a:t>Неравномерная загрузка медперсонала</a:t>
              </a:r>
            </a:p>
          </p:txBody>
        </p:sp>
      </p:grp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9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21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23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25" name="Picture 74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55576" y="1556792"/>
            <a:ext cx="784887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just" eaLnBrk="0" hangingPunct="0"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маршрутизации пациентов путем распределения, выравнивания потоков и сокращения времени протекания процессов (ВПП)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2492896"/>
            <a:ext cx="784887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НАГРУЗКА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равномерной загрузки врачей, медперсонала и регистратуры. Тема совмещения профессий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3429000"/>
            <a:ext cx="784887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eaLnBrk="0" hangingPunct="0"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устранения всех видов потерь из потоков (ожидание, лишние отчеты, лишние хождения, брак и т.д.)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5229200"/>
            <a:ext cx="784887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eaLnBrk="0" hangingPunct="0"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УДОВЛЕТВОРЕННОСТЬ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Красные зоны. Постоянный производственный контроль отклонений (план/факт). Быстрота реакции решения проблем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пацинтов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4293096"/>
            <a:ext cx="784887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0" hangingPunct="0">
              <a:spcBef>
                <a:spcPts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ПРОЗРАЧНОСТЬ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СКОРОСТЬ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Заказ на простую и удобную информационную систему управления потоками пациентов (СУПП)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836712"/>
            <a:ext cx="7920880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ctr" eaLnBrk="0" hangingPunct="0">
              <a:lnSpc>
                <a:spcPts val="3263"/>
              </a:lnSpc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Какие проблемы решаются в пилоте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6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18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19" name="Picture 74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374775" y="764704"/>
            <a:ext cx="6394450" cy="4143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" eaLnBrk="0" hangingPunct="0">
              <a:lnSpc>
                <a:spcPts val="3263"/>
              </a:lnSpc>
            </a:pPr>
            <a:r>
              <a:rPr lang="ru-RU" b="1" i="1" cap="all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Рекомендации по внедрению пилотного проекта</a:t>
            </a:r>
          </a:p>
          <a:p>
            <a:pPr algn="just" eaLnBrk="0" fontAlgn="base" hangingPunct="0">
              <a:lnSpc>
                <a:spcPts val="3263"/>
              </a:lnSpc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chemeClr val="accent3">
                  <a:lumMod val="75000"/>
                </a:schemeClr>
              </a:solidFill>
              <a:latin typeface="Calibri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55576" y="1484784"/>
            <a:ext cx="7848872" cy="4464496"/>
            <a:chOff x="755576" y="1268760"/>
            <a:chExt cx="7848872" cy="446449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755576" y="1268760"/>
              <a:ext cx="7848872" cy="7920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lvl="2" algn="just" eaLnBrk="0" hangingPunct="0">
                <a:spcBef>
                  <a:spcPts val="0"/>
                </a:spcBef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1. Проект организовывать вокруг ключевых проблем поликлиники. Отдавать приоритет проектам с коротким циклом (3 месяца)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55576" y="2204864"/>
              <a:ext cx="7848872" cy="7920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lvl="1" algn="just" eaLnBrk="0" hangingPunct="0">
                <a:spcBef>
                  <a:spcPts val="0"/>
                </a:spcBef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2. Выбирать цели для запуска проекта с участием всего коллектива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55576" y="3140968"/>
              <a:ext cx="7848872" cy="72008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lvl="1" algn="just" eaLnBrk="0" hangingPunct="0">
                <a:spcBef>
                  <a:spcPts val="0"/>
                </a:spcBef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3. Включать в проектную команду инициативных сотрудников. Обеспечить для них возможность до 20% рабочего времени тратить на проект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55576" y="4941168"/>
              <a:ext cx="7848872" cy="7920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lvl="1" algn="just" eaLnBrk="0" hangingPunct="0">
                <a:spcBef>
                  <a:spcPts val="0"/>
                </a:spcBef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5. Понимать (проанализировать) уровень вовлеченности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сотрудников поликлиники до начала проекта (оценить результаты анкетирования, провести собеседования, совещания)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55576" y="4005064"/>
              <a:ext cx="7848872" cy="7920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 eaLnBrk="0" hangingPunct="0">
                <a:spcBef>
                  <a:spcPts val="0"/>
                </a:spcBef>
              </a:pP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4. Обеспечить лидерство и личный пример Главного врача поликлиники</a:t>
              </a: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0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21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22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23" name="Picture 74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195736" y="2132856"/>
            <a:ext cx="4896544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Калининградская область</a:t>
            </a:r>
          </a:p>
          <a:p>
            <a:pPr marL="0" lvl="1" algn="ctr" eaLnBrk="0" hangingPunct="0">
              <a:spcBef>
                <a:spcPts val="0"/>
              </a:spcBef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95736" y="4365104"/>
            <a:ext cx="489654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 Севастополь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5736" y="3212976"/>
            <a:ext cx="489654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Ярославская область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35696" y="836712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 Этап проекта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Создание бережливых поликлиник-образцов в 3-х регионах России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9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20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21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22" name="Picture 74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835696" y="908720"/>
            <a:ext cx="5578475" cy="33496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just" eaLnBrk="0" fontAlgn="base" hangingPunct="0">
              <a:lnSpc>
                <a:spcPts val="2638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РЕЗУЛЬТАТЫ В ПИЛОТНЫХ ПОЛИКЛИНИКАХ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1556792"/>
            <a:ext cx="784887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времени работы врача непосредственно с пациентом в 2 раза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492896"/>
            <a:ext cx="784887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времени оформления записи на прием к врачу в 5 раз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3429000"/>
            <a:ext cx="7848872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eaLnBrk="0" hangingPunc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очередей до 8 раз, времени ожидания пациентом приема врача у кабинета - в 12 раз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229200"/>
            <a:ext cx="784887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eaLnBrk="0" hangingPunc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сроков прохождения диспансеризации и профилактических медицинских осмотров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4293096"/>
            <a:ext cx="7848872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Комфортная и доступная среда для пациентов поликлиник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99592" y="260648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899592" y="620688"/>
            <a:ext cx="7993583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8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899592" y="188640"/>
            <a:ext cx="7993583" cy="273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grpSp>
        <p:nvGrpSpPr>
          <p:cNvPr id="19" name="Group 72"/>
          <p:cNvGrpSpPr>
            <a:grpSpLocks/>
          </p:cNvGrpSpPr>
          <p:nvPr/>
        </p:nvGrpSpPr>
        <p:grpSpPr bwMode="auto">
          <a:xfrm>
            <a:off x="179512" y="116632"/>
            <a:ext cx="576263" cy="647700"/>
            <a:chOff x="158" y="119"/>
            <a:chExt cx="363" cy="408"/>
          </a:xfrm>
        </p:grpSpPr>
        <p:sp>
          <p:nvSpPr>
            <p:cNvPr id="20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21" name="Picture 74" descr="22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0825" y="188913"/>
            <a:ext cx="576263" cy="647700"/>
            <a:chOff x="158" y="119"/>
            <a:chExt cx="363" cy="408"/>
          </a:xfrm>
        </p:grpSpPr>
        <p:sp>
          <p:nvSpPr>
            <p:cNvPr id="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9" name="Picture 9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900113" y="260350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flipV="1">
            <a:off x="971550" y="692150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12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188913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pic>
        <p:nvPicPr>
          <p:cNvPr id="13" name="Picture 2" descr="C:\Documents and Settings\kuligina\Мои документы\новые презентации\для през\iCANG3A4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700808"/>
            <a:ext cx="1008112" cy="87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971600" y="836712"/>
            <a:ext cx="792088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Что сделать для реализации проекта в Московской области ?</a:t>
            </a:r>
            <a:endParaRPr lang="ru-RU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2852936"/>
            <a:ext cx="4392488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ГБУЗ МО «Красногорская городская больница №1» -</a:t>
            </a:r>
          </a:p>
          <a:p>
            <a:pPr algn="ctr"/>
            <a:r>
              <a:rPr lang="ru-RU" sz="1400" dirty="0" smtClean="0"/>
              <a:t>структурное подразделение «Поликлиника» </a:t>
            </a:r>
          </a:p>
          <a:p>
            <a:pPr algn="ctr"/>
            <a:r>
              <a:rPr lang="ru-RU" sz="1400" dirty="0" smtClean="0"/>
              <a:t>(взрослое население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88024" y="2852936"/>
            <a:ext cx="421196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ГБУЗ МО «Московский областной центр охраны материнства и детства» - структурное подразделение «Поликлиническое отделение №2» (детское население)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47664" y="4293096"/>
            <a:ext cx="64087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Анализ деятельности за 2016 год и 3 месяца 2017 года</a:t>
            </a:r>
            <a:endParaRPr lang="ru-RU" sz="2000" dirty="0"/>
          </a:p>
        </p:txBody>
      </p:sp>
      <p:pic>
        <p:nvPicPr>
          <p:cNvPr id="20" name="Picture 2" descr="C:\Documents and Settings\kuligina\Мои документы\новые презентации\для през\iCANG3A4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700808"/>
            <a:ext cx="1008112" cy="87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3275856" y="1772816"/>
            <a:ext cx="2520280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Медицинским организациям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63688" y="5229200"/>
            <a:ext cx="5976664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Выявление проблемы </a:t>
            </a:r>
            <a:endParaRPr lang="ru-RU" sz="20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63688" y="5877272"/>
            <a:ext cx="5976664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Планирование мероприятий по устранению проблемы</a:t>
            </a:r>
            <a:endParaRPr lang="ru-RU" sz="2000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56CF7-9C6F-4FE1-A43B-2889638CA5D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825" y="188913"/>
            <a:ext cx="576263" cy="647700"/>
            <a:chOff x="158" y="119"/>
            <a:chExt cx="363" cy="408"/>
          </a:xfrm>
        </p:grpSpPr>
        <p:sp>
          <p:nvSpPr>
            <p:cNvPr id="143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58" y="391"/>
              <a:ext cx="363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800" kern="10">
                  <a:ln w="3175">
                    <a:solidFill>
                      <a:srgbClr val="339966"/>
                    </a:solidFill>
                    <a:round/>
                    <a:headEnd/>
                    <a:tailEnd/>
                  </a:ln>
                  <a:solidFill>
                    <a:srgbClr val="339966"/>
                  </a:solidFill>
                  <a:latin typeface="MS Reference Sans Serif"/>
                </a:rPr>
                <a:t>ТФОМС МО</a:t>
              </a:r>
            </a:p>
            <a:p>
              <a:endParaRPr lang="ru-RU" sz="800" kern="10">
                <a:ln w="31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MS Reference Sans Serif"/>
              </a:endParaRPr>
            </a:p>
          </p:txBody>
        </p:sp>
        <p:pic>
          <p:nvPicPr>
            <p:cNvPr id="14357" name="Picture 9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" y="119"/>
              <a:ext cx="36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900113" y="260350"/>
            <a:ext cx="813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Территориальный фонд обязательного медицинского страхования Московской области</a:t>
            </a: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692150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" name="Прямая соединительная линия 4"/>
          <p:cNvCxnSpPr>
            <a:cxnSpLocks noChangeShapeType="1"/>
          </p:cNvCxnSpPr>
          <p:nvPr/>
        </p:nvCxnSpPr>
        <p:spPr bwMode="auto">
          <a:xfrm flipV="1">
            <a:off x="971550" y="188913"/>
            <a:ext cx="7921625" cy="0"/>
          </a:xfrm>
          <a:prstGeom prst="line">
            <a:avLst/>
          </a:prstGeom>
          <a:noFill/>
          <a:ln w="25400" algn="ctr">
            <a:solidFill>
              <a:srgbClr val="00CC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1907704" y="764704"/>
            <a:ext cx="5472608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Что делает ТФОМС МО ?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1988840"/>
            <a:ext cx="835292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Заключение соглашения с СМО о реализации плана мероприятий («Дорожная карта»)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2636912"/>
            <a:ext cx="835292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Определение ответственных сотрудников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3140968"/>
            <a:ext cx="835292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Мониторинг реализации проекта </a:t>
            </a:r>
          </a:p>
          <a:p>
            <a:pPr algn="ctr"/>
            <a:endParaRPr lang="ru-RU" sz="2000" dirty="0" smtClean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5536" y="3645024"/>
            <a:ext cx="835292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Финансовый контроль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1340768"/>
            <a:ext cx="8352928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Разработка плана мероприятий проекта («Дорожная карта») для реализации ТФОМС МО и СМО</a:t>
            </a:r>
          </a:p>
          <a:p>
            <a:pPr algn="ctr"/>
            <a:endParaRPr lang="ru-RU" sz="2000" dirty="0" smtClean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536" y="4149080"/>
            <a:ext cx="8352928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Экспертный контроль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4653136"/>
            <a:ext cx="8352928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Еженедельные рабочие совещания в ТФОМС МО с участием СМО и МО, 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2508-3200-4D2D-B6B2-16AF59BA90B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715</Words>
  <Application>Microsoft Office PowerPoint</Application>
  <PresentationFormat>Экран (4:3)</PresentationFormat>
  <Paragraphs>149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Верховодова Ольга Владимировна</dc:creator>
  <cp:lastModifiedBy>potapov</cp:lastModifiedBy>
  <cp:revision>313</cp:revision>
  <cp:lastPrinted>2015-12-23T07:28:31Z</cp:lastPrinted>
  <dcterms:created xsi:type="dcterms:W3CDTF">2015-12-18T14:37:52Z</dcterms:created>
  <dcterms:modified xsi:type="dcterms:W3CDTF">2017-05-11T19:43:19Z</dcterms:modified>
</cp:coreProperties>
</file>